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5" r:id="rId2"/>
    <p:sldId id="456" r:id="rId3"/>
    <p:sldId id="457" r:id="rId4"/>
    <p:sldId id="435" r:id="rId5"/>
    <p:sldId id="458" r:id="rId6"/>
    <p:sldId id="439" r:id="rId7"/>
    <p:sldId id="441" r:id="rId8"/>
    <p:sldId id="444" r:id="rId9"/>
    <p:sldId id="450" r:id="rId10"/>
    <p:sldId id="445" r:id="rId11"/>
    <p:sldId id="446" r:id="rId12"/>
    <p:sldId id="447" r:id="rId13"/>
    <p:sldId id="448" r:id="rId14"/>
    <p:sldId id="453" r:id="rId15"/>
    <p:sldId id="454" r:id="rId16"/>
    <p:sldId id="44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2"/>
    <a:srgbClr val="009EC0"/>
    <a:srgbClr val="CA5C0E"/>
    <a:srgbClr val="01B902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5"/>
    <p:restoredTop sz="94539"/>
  </p:normalViewPr>
  <p:slideViewPr>
    <p:cSldViewPr>
      <p:cViewPr varScale="1">
        <p:scale>
          <a:sx n="116" d="100"/>
          <a:sy n="116" d="100"/>
        </p:scale>
        <p:origin x="168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Old Testament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B33-5944-93E6-FAE2DF40E45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New Testament</c:v>
                </c:pt>
              </c:strCache>
            </c:strRef>
          </c:tx>
          <c:spPr>
            <a:solidFill>
              <a:srgbClr val="CA5C0E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1B33-5944-93E6-FAE2DF40E450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3DDEA5E-53BD-2241-8A3C-2C03F088DBCC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B33-5944-93E6-FAE2DF40E45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B453A95-C41C-3E41-BFD1-2C6C7F843D8A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B33-5944-93E6-FAE2DF40E4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33-5944-93E6-FAE2DF40E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0563136"/>
        <c:axId val="768197296"/>
      </c:barChart>
      <c:catAx>
        <c:axId val="790563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b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General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legend>
      <c:legendPos val="b"/>
      <c:overlay val="1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11/28/20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7051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11/28/20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5189954-5DDD-A14A-83B6-DE4C6735A475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17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The Gospel According to God (Isaiah 53)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24FD-AA78-6D44-A43A-691E786E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Astonishment (52:13-15)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4D82E-0C76-6845-9079-DD8BB5C7CD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717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24FD-AA78-6D44-A43A-691E786E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Rejection (53:1-3)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4D82E-0C76-6845-9079-DD8BB5C7CD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396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24FD-AA78-6D44-A43A-691E786E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(53:4-6)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4D82E-0C76-6845-9079-DD8BB5C7CD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12852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24FD-AA78-6D44-A43A-691E786E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Silence (53:7-9)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4D82E-0C76-6845-9079-DD8BB5C7CD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08983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48000" y="-365761"/>
            <a:ext cx="6248400" cy="749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“as a lamb sports about even while being driven to the slaughter, yea, and </a:t>
            </a:r>
            <a:r>
              <a:rPr lang="en-US" sz="3000" b="1" dirty="0">
                <a:highlight>
                  <a:srgbClr val="C00002"/>
                </a:highlight>
              </a:rPr>
              <a:t>licks the very hand that is lifted up to slay it</a:t>
            </a:r>
            <a:r>
              <a:rPr lang="en-US" sz="3000" dirty="0"/>
              <a:t>”</a:t>
            </a:r>
            <a:endParaRPr lang="en-US" sz="3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CHARLES SIMEON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Horae </a:t>
            </a:r>
            <a:r>
              <a:rPr lang="en-US" sz="2000" i="1" dirty="0" err="1">
                <a:solidFill>
                  <a:schemeClr val="tx1"/>
                </a:solidFill>
              </a:rPr>
              <a:t>Homileticae</a:t>
            </a:r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69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47999" y="-457200"/>
            <a:ext cx="8336279" cy="833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“At a slaughterhouse for cattle, the mooing is deafening.</a:t>
            </a:r>
            <a:br>
              <a:rPr lang="en-US" sz="2200" dirty="0"/>
            </a:br>
            <a:r>
              <a:rPr lang="en-US" sz="2200" dirty="0"/>
              <a:t> </a:t>
            </a:r>
            <a:br>
              <a:rPr lang="en-US" sz="2200" dirty="0"/>
            </a:br>
            <a:r>
              <a:rPr lang="en-US" sz="2200" dirty="0"/>
              <a:t>At the slaughterhouse for pigs, the squealing is deafening.</a:t>
            </a:r>
            <a:br>
              <a:rPr lang="en-US" sz="2200" dirty="0"/>
            </a:br>
            <a:r>
              <a:rPr lang="en-US" sz="2200" dirty="0"/>
              <a:t> </a:t>
            </a:r>
            <a:br>
              <a:rPr lang="en-US" sz="2200" dirty="0"/>
            </a:br>
            <a:r>
              <a:rPr lang="en-US" sz="2200" dirty="0"/>
              <a:t>But </a:t>
            </a:r>
            <a:r>
              <a:rPr lang="en-US" sz="2200" dirty="0">
                <a:highlight>
                  <a:srgbClr val="C00002"/>
                </a:highlight>
              </a:rPr>
              <a:t> </a:t>
            </a:r>
            <a:r>
              <a:rPr lang="en-US" sz="2200" b="1" dirty="0">
                <a:highlight>
                  <a:srgbClr val="C00002"/>
                </a:highlight>
              </a:rPr>
              <a:t>if you were to visit a slaughterhouse for lambs, the silence is deafening </a:t>
            </a:r>
            <a:r>
              <a:rPr lang="en-US" sz="2200" dirty="0"/>
              <a:t>.”</a:t>
            </a:r>
            <a:endParaRPr lang="en-US" sz="2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TOMMY PEELER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Behold, My Servant – Isaiah 53 (18:20)</a:t>
            </a:r>
          </a:p>
        </p:txBody>
      </p:sp>
    </p:spTree>
    <p:extLst>
      <p:ext uri="{BB962C8B-B14F-4D97-AF65-F5344CB8AC3E}">
        <p14:creationId xmlns:p14="http://schemas.microsoft.com/office/powerpoint/2010/main" val="131717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24FD-AA78-6D44-A43A-691E786E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Astonishment (52:13-15)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4D82E-0C76-6845-9079-DD8BB5C7CD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89277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person, person, toy&#10;&#10;Description automatically generated">
            <a:extLst>
              <a:ext uri="{FF2B5EF4-FFF2-40B4-BE49-F238E27FC236}">
                <a16:creationId xmlns:a16="http://schemas.microsoft.com/office/drawing/2014/main" id="{02C1A877-F73D-D74F-908C-D75F86EB9B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1"/>
          <a:stretch/>
        </p:blipFill>
        <p:spPr>
          <a:xfrm>
            <a:off x="990600" y="0"/>
            <a:ext cx="6958459" cy="6858000"/>
          </a:xfrm>
          <a:prstGeom prst="rect">
            <a:avLst/>
          </a:prstGeom>
        </p:spPr>
      </p:pic>
      <p:sp>
        <p:nvSpPr>
          <p:cNvPr id="6" name="Half Frame 5">
            <a:extLst>
              <a:ext uri="{FF2B5EF4-FFF2-40B4-BE49-F238E27FC236}">
                <a16:creationId xmlns:a16="http://schemas.microsoft.com/office/drawing/2014/main" id="{BDD811C9-CC10-0F4E-8146-B7DC3530FFF4}"/>
              </a:ext>
            </a:extLst>
          </p:cNvPr>
          <p:cNvSpPr/>
          <p:nvPr/>
        </p:nvSpPr>
        <p:spPr>
          <a:xfrm>
            <a:off x="2590800" y="762000"/>
            <a:ext cx="838200" cy="762000"/>
          </a:xfrm>
          <a:prstGeom prst="halfFrame">
            <a:avLst>
              <a:gd name="adj1" fmla="val 14538"/>
              <a:gd name="adj2" fmla="val 14538"/>
            </a:avLst>
          </a:prstGeom>
          <a:solidFill>
            <a:srgbClr val="C0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3245252B-9B5B-6749-AAB0-B1571F5464BD}"/>
              </a:ext>
            </a:extLst>
          </p:cNvPr>
          <p:cNvSpPr/>
          <p:nvPr/>
        </p:nvSpPr>
        <p:spPr>
          <a:xfrm rot="5400000">
            <a:off x="6972300" y="800100"/>
            <a:ext cx="838200" cy="762000"/>
          </a:xfrm>
          <a:prstGeom prst="halfFrame">
            <a:avLst>
              <a:gd name="adj1" fmla="val 14538"/>
              <a:gd name="adj2" fmla="val 14538"/>
            </a:avLst>
          </a:prstGeom>
          <a:solidFill>
            <a:srgbClr val="C0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F1B1B3EB-05C2-8E44-B425-77D8305AC8D8}"/>
              </a:ext>
            </a:extLst>
          </p:cNvPr>
          <p:cNvSpPr/>
          <p:nvPr/>
        </p:nvSpPr>
        <p:spPr>
          <a:xfrm rot="16200000">
            <a:off x="2552700" y="4533900"/>
            <a:ext cx="838200" cy="762000"/>
          </a:xfrm>
          <a:prstGeom prst="halfFrame">
            <a:avLst>
              <a:gd name="adj1" fmla="val 14538"/>
              <a:gd name="adj2" fmla="val 14538"/>
            </a:avLst>
          </a:prstGeom>
          <a:solidFill>
            <a:srgbClr val="C0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5376BC64-CF60-1F45-BCC0-AB9CE793DA8D}"/>
              </a:ext>
            </a:extLst>
          </p:cNvPr>
          <p:cNvSpPr/>
          <p:nvPr/>
        </p:nvSpPr>
        <p:spPr>
          <a:xfrm rot="10800000">
            <a:off x="6934200" y="4572000"/>
            <a:ext cx="838200" cy="762000"/>
          </a:xfrm>
          <a:prstGeom prst="halfFrame">
            <a:avLst>
              <a:gd name="adj1" fmla="val 14538"/>
              <a:gd name="adj2" fmla="val 14538"/>
            </a:avLst>
          </a:prstGeom>
          <a:solidFill>
            <a:srgbClr val="C0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001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person, person, toy&#10;&#10;Description automatically generated">
            <a:extLst>
              <a:ext uri="{FF2B5EF4-FFF2-40B4-BE49-F238E27FC236}">
                <a16:creationId xmlns:a16="http://schemas.microsoft.com/office/drawing/2014/main" id="{02C1A877-F73D-D74F-908C-D75F86EB9B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5" b="11111"/>
          <a:stretch/>
        </p:blipFill>
        <p:spPr>
          <a:xfrm>
            <a:off x="838200" y="36425"/>
            <a:ext cx="8305800" cy="68215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CBFF9F5-2316-4C47-B39E-DBDB4E61CFD1}"/>
              </a:ext>
            </a:extLst>
          </p:cNvPr>
          <p:cNvGrpSpPr/>
          <p:nvPr/>
        </p:nvGrpSpPr>
        <p:grpSpPr>
          <a:xfrm>
            <a:off x="2590800" y="2438400"/>
            <a:ext cx="5181600" cy="838200"/>
            <a:chOff x="2590800" y="3276600"/>
            <a:chExt cx="5181600" cy="838200"/>
          </a:xfrm>
        </p:grpSpPr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BDD811C9-CC10-0F4E-8146-B7DC3530FFF4}"/>
                </a:ext>
              </a:extLst>
            </p:cNvPr>
            <p:cNvSpPr/>
            <p:nvPr/>
          </p:nvSpPr>
          <p:spPr>
            <a:xfrm>
              <a:off x="2590800" y="3276600"/>
              <a:ext cx="838200" cy="762000"/>
            </a:xfrm>
            <a:prstGeom prst="halfFrame">
              <a:avLst>
                <a:gd name="adj1" fmla="val 14538"/>
                <a:gd name="adj2" fmla="val 14538"/>
              </a:avLst>
            </a:prstGeom>
            <a:solidFill>
              <a:srgbClr val="C0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Half Frame 6">
              <a:extLst>
                <a:ext uri="{FF2B5EF4-FFF2-40B4-BE49-F238E27FC236}">
                  <a16:creationId xmlns:a16="http://schemas.microsoft.com/office/drawing/2014/main" id="{3245252B-9B5B-6749-AAB0-B1571F5464BD}"/>
                </a:ext>
              </a:extLst>
            </p:cNvPr>
            <p:cNvSpPr/>
            <p:nvPr/>
          </p:nvSpPr>
          <p:spPr>
            <a:xfrm rot="5400000">
              <a:off x="6972300" y="3314700"/>
              <a:ext cx="838200" cy="762000"/>
            </a:xfrm>
            <a:prstGeom prst="halfFrame">
              <a:avLst>
                <a:gd name="adj1" fmla="val 14538"/>
                <a:gd name="adj2" fmla="val 14538"/>
              </a:avLst>
            </a:prstGeom>
            <a:solidFill>
              <a:srgbClr val="C0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5AB100-3F7F-8A47-A07C-CC99A16C01B3}"/>
              </a:ext>
            </a:extLst>
          </p:cNvPr>
          <p:cNvGrpSpPr/>
          <p:nvPr/>
        </p:nvGrpSpPr>
        <p:grpSpPr>
          <a:xfrm>
            <a:off x="2590800" y="5943599"/>
            <a:ext cx="5181600" cy="838200"/>
            <a:chOff x="2590800" y="5943599"/>
            <a:chExt cx="5181600" cy="838200"/>
          </a:xfrm>
        </p:grpSpPr>
        <p:sp>
          <p:nvSpPr>
            <p:cNvPr id="8" name="Half Frame 7">
              <a:extLst>
                <a:ext uri="{FF2B5EF4-FFF2-40B4-BE49-F238E27FC236}">
                  <a16:creationId xmlns:a16="http://schemas.microsoft.com/office/drawing/2014/main" id="{F1B1B3EB-05C2-8E44-B425-77D8305AC8D8}"/>
                </a:ext>
              </a:extLst>
            </p:cNvPr>
            <p:cNvSpPr/>
            <p:nvPr/>
          </p:nvSpPr>
          <p:spPr>
            <a:xfrm rot="16200000">
              <a:off x="2552700" y="5981699"/>
              <a:ext cx="838200" cy="762000"/>
            </a:xfrm>
            <a:prstGeom prst="halfFrame">
              <a:avLst>
                <a:gd name="adj1" fmla="val 14538"/>
                <a:gd name="adj2" fmla="val 14538"/>
              </a:avLst>
            </a:prstGeom>
            <a:solidFill>
              <a:srgbClr val="C0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Half Frame 8">
              <a:extLst>
                <a:ext uri="{FF2B5EF4-FFF2-40B4-BE49-F238E27FC236}">
                  <a16:creationId xmlns:a16="http://schemas.microsoft.com/office/drawing/2014/main" id="{5376BC64-CF60-1F45-BCC0-AB9CE793DA8D}"/>
                </a:ext>
              </a:extLst>
            </p:cNvPr>
            <p:cNvSpPr/>
            <p:nvPr/>
          </p:nvSpPr>
          <p:spPr>
            <a:xfrm rot="10800000">
              <a:off x="6934200" y="6019799"/>
              <a:ext cx="838200" cy="762000"/>
            </a:xfrm>
            <a:prstGeom prst="halfFrame">
              <a:avLst>
                <a:gd name="adj1" fmla="val 14538"/>
                <a:gd name="adj2" fmla="val 14538"/>
              </a:avLst>
            </a:prstGeom>
            <a:solidFill>
              <a:srgbClr val="C0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92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5227371"/>
              </p:ext>
            </p:extLst>
          </p:nvPr>
        </p:nvGraphicFramePr>
        <p:xfrm>
          <a:off x="457200" y="1447800"/>
          <a:ext cx="82296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Isaiah Quotations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7620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973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80BB02C-ABC2-3C46-A817-40C75F013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469" y="0"/>
            <a:ext cx="6559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D8C395-1267-9245-A9A5-D7898D6EA31F}"/>
              </a:ext>
            </a:extLst>
          </p:cNvPr>
          <p:cNvGrpSpPr/>
          <p:nvPr/>
        </p:nvGrpSpPr>
        <p:grpSpPr>
          <a:xfrm>
            <a:off x="90830" y="1371600"/>
            <a:ext cx="5852182" cy="1010445"/>
            <a:chOff x="90830" y="1095155"/>
            <a:chExt cx="5852182" cy="1010445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BD654549-BE63-0A40-A935-996EF118CAF9}"/>
                </a:ext>
              </a:extLst>
            </p:cNvPr>
            <p:cNvSpPr/>
            <p:nvPr/>
          </p:nvSpPr>
          <p:spPr>
            <a:xfrm>
              <a:off x="164294" y="1671516"/>
              <a:ext cx="900873" cy="380359"/>
            </a:xfrm>
            <a:prstGeom prst="roundRect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D65705-E7EC-D741-906F-A43D48FAF93C}"/>
                </a:ext>
              </a:extLst>
            </p:cNvPr>
            <p:cNvSpPr/>
            <p:nvPr/>
          </p:nvSpPr>
          <p:spPr>
            <a:xfrm>
              <a:off x="265556" y="1141697"/>
              <a:ext cx="814647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700" b="1" dirty="0">
                  <a:solidFill>
                    <a:srgbClr val="009EC0"/>
                  </a:solidFill>
                </a:rPr>
                <a:t>1-39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4F3A0B-02F9-F441-9A7F-F8B7E45A3C25}"/>
                </a:ext>
              </a:extLst>
            </p:cNvPr>
            <p:cNvSpPr/>
            <p:nvPr/>
          </p:nvSpPr>
          <p:spPr>
            <a:xfrm>
              <a:off x="1101617" y="1095155"/>
              <a:ext cx="4286045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judgment leading to </a:t>
              </a:r>
              <a:r>
                <a:rPr lang="en-US" sz="2700" i="1" dirty="0"/>
                <a:t>captivity</a:t>
              </a:r>
              <a:endParaRPr lang="en-US" sz="27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543C76-C529-094E-B0E0-0384A6A2B23F}"/>
                </a:ext>
              </a:extLst>
            </p:cNvPr>
            <p:cNvSpPr/>
            <p:nvPr/>
          </p:nvSpPr>
          <p:spPr>
            <a:xfrm>
              <a:off x="1077065" y="1573514"/>
              <a:ext cx="4865947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God’s saving work for </a:t>
              </a:r>
              <a:r>
                <a:rPr lang="en-US" sz="2700" i="1" dirty="0"/>
                <a:t>deliverance</a:t>
              </a:r>
              <a:endParaRPr lang="en-US" sz="27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A872B2-3C19-074D-B767-58487DE66A81}"/>
                </a:ext>
              </a:extLst>
            </p:cNvPr>
            <p:cNvSpPr/>
            <p:nvPr/>
          </p:nvSpPr>
          <p:spPr>
            <a:xfrm>
              <a:off x="90830" y="1597769"/>
              <a:ext cx="989373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700" b="1" dirty="0">
                  <a:solidFill>
                    <a:schemeClr val="bg1"/>
                  </a:solidFill>
                </a:rPr>
                <a:t>40-66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F697F8D-CB24-A44E-9CAA-25EE9CA9C43F}"/>
              </a:ext>
            </a:extLst>
          </p:cNvPr>
          <p:cNvGrpSpPr/>
          <p:nvPr/>
        </p:nvGrpSpPr>
        <p:grpSpPr>
          <a:xfrm>
            <a:off x="886564" y="2306332"/>
            <a:ext cx="6739183" cy="3545896"/>
            <a:chOff x="886564" y="2029887"/>
            <a:chExt cx="6739183" cy="3545896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903F64DE-6443-7245-B8F5-F92240521D6E}"/>
                </a:ext>
              </a:extLst>
            </p:cNvPr>
            <p:cNvSpPr/>
            <p:nvPr/>
          </p:nvSpPr>
          <p:spPr>
            <a:xfrm>
              <a:off x="1232727" y="2576824"/>
              <a:ext cx="900873" cy="380359"/>
            </a:xfrm>
            <a:prstGeom prst="roundRect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0BE097-1D44-F94E-8107-B6871152E5CD}"/>
                </a:ext>
              </a:extLst>
            </p:cNvPr>
            <p:cNvSpPr/>
            <p:nvPr/>
          </p:nvSpPr>
          <p:spPr>
            <a:xfrm>
              <a:off x="2157327" y="2056194"/>
              <a:ext cx="5468420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deliverance from Babylonian captivity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A428E6-BB8E-984A-96C5-97FAC0396514}"/>
                </a:ext>
              </a:extLst>
            </p:cNvPr>
            <p:cNvSpPr/>
            <p:nvPr/>
          </p:nvSpPr>
          <p:spPr>
            <a:xfrm>
              <a:off x="2154580" y="2546516"/>
              <a:ext cx="3033138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deliverance from sin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538923-3F41-1241-8AB7-7739CB59DD8F}"/>
                </a:ext>
              </a:extLst>
            </p:cNvPr>
            <p:cNvSpPr/>
            <p:nvPr/>
          </p:nvSpPr>
          <p:spPr>
            <a:xfrm>
              <a:off x="2176661" y="5064256"/>
              <a:ext cx="4214360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700" dirty="0"/>
                <a:t>full deliverance from the fall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DB65C6-A481-7E41-93C2-174B28DEFB9D}"/>
                </a:ext>
              </a:extLst>
            </p:cNvPr>
            <p:cNvSpPr/>
            <p:nvPr/>
          </p:nvSpPr>
          <p:spPr>
            <a:xfrm>
              <a:off x="1185776" y="2066401"/>
              <a:ext cx="989373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700" b="1" dirty="0">
                  <a:solidFill>
                    <a:srgbClr val="009EC0"/>
                  </a:solidFill>
                </a:rPr>
                <a:t>40-48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137ED83-45F4-0D40-BDDA-C07E3C36C6DF}"/>
                </a:ext>
              </a:extLst>
            </p:cNvPr>
            <p:cNvSpPr/>
            <p:nvPr/>
          </p:nvSpPr>
          <p:spPr>
            <a:xfrm>
              <a:off x="1180447" y="2519560"/>
              <a:ext cx="989373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700" b="1" dirty="0">
                  <a:solidFill>
                    <a:schemeClr val="bg1"/>
                  </a:solidFill>
                </a:rPr>
                <a:t>49-57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B9061FD-B35F-4744-A64E-A33236EC5ADA}"/>
                </a:ext>
              </a:extLst>
            </p:cNvPr>
            <p:cNvSpPr/>
            <p:nvPr/>
          </p:nvSpPr>
          <p:spPr>
            <a:xfrm>
              <a:off x="1267568" y="5067952"/>
              <a:ext cx="989373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700" b="1" dirty="0">
                  <a:solidFill>
                    <a:srgbClr val="009EC0"/>
                  </a:solidFill>
                </a:rPr>
                <a:t>58-66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685EA66C-4052-F548-8102-D678CC249A5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76473" y="3492924"/>
              <a:ext cx="3307078" cy="381004"/>
            </a:xfrm>
            <a:prstGeom prst="bentConnector3">
              <a:avLst>
                <a:gd name="adj1" fmla="val 99462"/>
              </a:avLst>
            </a:prstGeom>
            <a:ln w="53975"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701354-76F0-BD4A-A300-45B2BDC9F8F4}"/>
                </a:ext>
              </a:extLst>
            </p:cNvPr>
            <p:cNvCxnSpPr>
              <a:cxnSpLocks/>
            </p:cNvCxnSpPr>
            <p:nvPr/>
          </p:nvCxnSpPr>
          <p:spPr>
            <a:xfrm>
              <a:off x="908577" y="2313053"/>
              <a:ext cx="304800" cy="0"/>
            </a:xfrm>
            <a:prstGeom prst="line">
              <a:avLst/>
            </a:prstGeom>
            <a:ln w="53975">
              <a:solidFill>
                <a:srgbClr val="009EC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757FB2-FE7D-1F4A-B1C5-1C2A3F07EF91}"/>
                </a:ext>
              </a:extLst>
            </p:cNvPr>
            <p:cNvCxnSpPr>
              <a:cxnSpLocks/>
            </p:cNvCxnSpPr>
            <p:nvPr/>
          </p:nvCxnSpPr>
          <p:spPr>
            <a:xfrm>
              <a:off x="908577" y="2770048"/>
              <a:ext cx="358991" cy="0"/>
            </a:xfrm>
            <a:prstGeom prst="line">
              <a:avLst/>
            </a:prstGeom>
            <a:ln w="53975">
              <a:solidFill>
                <a:srgbClr val="009EC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0F2F9E8-1FB0-1F44-A782-32B735829EF3}"/>
              </a:ext>
            </a:extLst>
          </p:cNvPr>
          <p:cNvGrpSpPr/>
          <p:nvPr/>
        </p:nvGrpSpPr>
        <p:grpSpPr>
          <a:xfrm>
            <a:off x="1871861" y="3172045"/>
            <a:ext cx="6752242" cy="2129683"/>
            <a:chOff x="1871861" y="2895600"/>
            <a:chExt cx="6752242" cy="2129683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CFA872E6-791E-254C-BDCB-1FBB5679C8EA}"/>
                </a:ext>
              </a:extLst>
            </p:cNvPr>
            <p:cNvSpPr/>
            <p:nvPr/>
          </p:nvSpPr>
          <p:spPr>
            <a:xfrm>
              <a:off x="2184015" y="3108294"/>
              <a:ext cx="760158" cy="380359"/>
            </a:xfrm>
            <a:prstGeom prst="roundRect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A59C63-274A-A443-A7B9-0ACC47B7BBCD}"/>
                </a:ext>
              </a:extLst>
            </p:cNvPr>
            <p:cNvSpPr/>
            <p:nvPr/>
          </p:nvSpPr>
          <p:spPr>
            <a:xfrm>
              <a:off x="2944173" y="3051188"/>
              <a:ext cx="4561185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center of this section: the cross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B9365F-644D-F941-9B21-C563F21893DF}"/>
                </a:ext>
              </a:extLst>
            </p:cNvPr>
            <p:cNvSpPr/>
            <p:nvPr/>
          </p:nvSpPr>
          <p:spPr>
            <a:xfrm>
              <a:off x="2931967" y="3528288"/>
              <a:ext cx="5692136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call to faith for the promise of salvation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5BC9EA-4DBA-1140-B542-C284EEDB33B7}"/>
                </a:ext>
              </a:extLst>
            </p:cNvPr>
            <p:cNvSpPr/>
            <p:nvPr/>
          </p:nvSpPr>
          <p:spPr>
            <a:xfrm>
              <a:off x="2944472" y="4027932"/>
              <a:ext cx="3829510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mercy extends to Gentiles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19B9DE-E645-3D4F-B92F-0F7ED83B2BC4}"/>
                </a:ext>
              </a:extLst>
            </p:cNvPr>
            <p:cNvSpPr/>
            <p:nvPr/>
          </p:nvSpPr>
          <p:spPr>
            <a:xfrm>
              <a:off x="2944173" y="4514006"/>
              <a:ext cx="4542975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condemnation of harsh leaders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C6F8FC-3767-984F-B642-1487ED06B57D}"/>
                </a:ext>
              </a:extLst>
            </p:cNvPr>
            <p:cNvSpPr/>
            <p:nvPr/>
          </p:nvSpPr>
          <p:spPr>
            <a:xfrm>
              <a:off x="2169820" y="3054347"/>
              <a:ext cx="805029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700" b="1" dirty="0">
                  <a:solidFill>
                    <a:schemeClr val="bg1"/>
                  </a:solidFill>
                </a:rPr>
                <a:t>53:5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D86D6D9-E956-4244-B454-7CDFBD3BA02F}"/>
                </a:ext>
              </a:extLst>
            </p:cNvPr>
            <p:cNvSpPr/>
            <p:nvPr/>
          </p:nvSpPr>
          <p:spPr>
            <a:xfrm>
              <a:off x="2180339" y="3531984"/>
              <a:ext cx="534121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b="1" dirty="0">
                  <a:solidFill>
                    <a:srgbClr val="009EC0"/>
                  </a:solidFill>
                </a:rPr>
                <a:t>55</a:t>
              </a:r>
              <a:endParaRPr lang="en-US" sz="2700" dirty="0">
                <a:solidFill>
                  <a:srgbClr val="009EC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FDA6762-4AC8-DA46-B1D6-89565FD673F2}"/>
                </a:ext>
              </a:extLst>
            </p:cNvPr>
            <p:cNvSpPr/>
            <p:nvPr/>
          </p:nvSpPr>
          <p:spPr>
            <a:xfrm>
              <a:off x="2180339" y="4009621"/>
              <a:ext cx="534121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b="1" dirty="0">
                  <a:solidFill>
                    <a:srgbClr val="009EC0"/>
                  </a:solidFill>
                </a:rPr>
                <a:t>56</a:t>
              </a:r>
              <a:endParaRPr lang="en-US" sz="2700" dirty="0">
                <a:solidFill>
                  <a:srgbClr val="009EC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7C23F61-81B4-B943-9115-B556CEEC325C}"/>
                </a:ext>
              </a:extLst>
            </p:cNvPr>
            <p:cNvSpPr/>
            <p:nvPr/>
          </p:nvSpPr>
          <p:spPr>
            <a:xfrm>
              <a:off x="2180338" y="4517452"/>
              <a:ext cx="534121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b="1" dirty="0">
                  <a:solidFill>
                    <a:srgbClr val="009EC0"/>
                  </a:solidFill>
                </a:rPr>
                <a:t>57</a:t>
              </a:r>
              <a:endParaRPr lang="en-US" sz="2700" dirty="0">
                <a:solidFill>
                  <a:srgbClr val="009EC0"/>
                </a:solidFill>
              </a:endParaRPr>
            </a:p>
          </p:txBody>
        </p: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19241475-0D84-B14C-9847-7E96E468451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43945" y="3727192"/>
              <a:ext cx="1926212" cy="263028"/>
            </a:xfrm>
            <a:prstGeom prst="bentConnector3">
              <a:avLst>
                <a:gd name="adj1" fmla="val 99054"/>
              </a:avLst>
            </a:prstGeom>
            <a:ln w="53975"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CF37DB7-C6F4-C046-A954-A6D3E87C1E02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1879215" y="3298474"/>
              <a:ext cx="304800" cy="0"/>
            </a:xfrm>
            <a:prstGeom prst="line">
              <a:avLst/>
            </a:prstGeom>
            <a:ln w="53975">
              <a:solidFill>
                <a:srgbClr val="009EC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625AE64-0C0F-DC44-9875-967E80A6A52C}"/>
                </a:ext>
              </a:extLst>
            </p:cNvPr>
            <p:cNvCxnSpPr>
              <a:cxnSpLocks/>
            </p:cNvCxnSpPr>
            <p:nvPr/>
          </p:nvCxnSpPr>
          <p:spPr>
            <a:xfrm>
              <a:off x="1875538" y="3810000"/>
              <a:ext cx="304800" cy="0"/>
            </a:xfrm>
            <a:prstGeom prst="line">
              <a:avLst/>
            </a:prstGeom>
            <a:ln w="53975">
              <a:solidFill>
                <a:srgbClr val="009EC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F5B4879-DB57-BD4A-816E-A81E1D6A17B7}"/>
                </a:ext>
              </a:extLst>
            </p:cNvPr>
            <p:cNvCxnSpPr>
              <a:cxnSpLocks/>
            </p:cNvCxnSpPr>
            <p:nvPr/>
          </p:nvCxnSpPr>
          <p:spPr>
            <a:xfrm>
              <a:off x="1871861" y="4267200"/>
              <a:ext cx="304800" cy="0"/>
            </a:xfrm>
            <a:prstGeom prst="line">
              <a:avLst/>
            </a:prstGeom>
            <a:ln w="53975">
              <a:solidFill>
                <a:srgbClr val="009EC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1D1ECA8-9701-0848-9003-67D409607D08}"/>
              </a:ext>
            </a:extLst>
          </p:cNvPr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Isaiah Outline</a:t>
            </a:r>
          </a:p>
        </p:txBody>
      </p:sp>
    </p:spTree>
    <p:extLst>
      <p:ext uri="{BB962C8B-B14F-4D97-AF65-F5344CB8AC3E}">
        <p14:creationId xmlns:p14="http://schemas.microsoft.com/office/powerpoint/2010/main" val="244835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8572E13-D79A-2F4D-97BC-A204E52B1D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2061846"/>
              </p:ext>
            </p:extLst>
          </p:nvPr>
        </p:nvGraphicFramePr>
        <p:xfrm>
          <a:off x="457200" y="152400"/>
          <a:ext cx="4114800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4065618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Past Tense</a:t>
                      </a:r>
                    </a:p>
                  </a:txBody>
                  <a:tcPr>
                    <a:solidFill>
                      <a:srgbClr val="CA5C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59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Appalled at him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49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Disfigured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88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Message was not believed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932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Grew up like a tender shoot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014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Despised and rejected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061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Took on others’ infirmities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61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Pierced for our transgressions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533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Sheep have gone astray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495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Lord laid iniquity on him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087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Didn’t open his mouth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3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Led to the slaughter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612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Cut out from the land of the living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04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Soul made a guilt offering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655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Done no violence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3476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Bore the sins of many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02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Made intercession for the transgressor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456257"/>
                  </a:ext>
                </a:extLst>
              </a:tr>
            </a:tbl>
          </a:graphicData>
        </a:graphic>
      </p:graphicFrame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6479000D-6F49-3B4F-A989-E29942B848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7450746"/>
              </p:ext>
            </p:extLst>
          </p:nvPr>
        </p:nvGraphicFramePr>
        <p:xfrm>
          <a:off x="4572000" y="152400"/>
          <a:ext cx="4114800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227434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Future Tense</a:t>
                      </a:r>
                    </a:p>
                  </a:txBody>
                  <a:tcPr>
                    <a:solidFill>
                      <a:srgbClr val="009E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59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Prosper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49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Exalted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88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Sprinkle many nations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932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Kings will shut their mouths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014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Those who did not see will understand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061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See his offspring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61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Prolong his days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533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See the light of life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495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Allotted a portion with the great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087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Justify many, bear their iniquities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3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Divide the spoils with the strong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612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2604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37655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23476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5402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01456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720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DE2C11-2EDB-3C45-95E2-BBA32F5E1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128640"/>
              </p:ext>
            </p:extLst>
          </p:nvPr>
        </p:nvGraphicFramePr>
        <p:xfrm>
          <a:off x="1181100" y="1447800"/>
          <a:ext cx="678180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000" dirty="0"/>
                        <a:t>52:13-15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C0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Astonishment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E43DC7E-4D9B-784B-9525-6EBE233E1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615324"/>
              </p:ext>
            </p:extLst>
          </p:nvPr>
        </p:nvGraphicFramePr>
        <p:xfrm>
          <a:off x="1181100" y="2158518"/>
          <a:ext cx="678180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000" dirty="0"/>
                        <a:t>53:1-3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C0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Rejection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6A041E0-2065-2E44-9D99-1DBEFF722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332015"/>
              </p:ext>
            </p:extLst>
          </p:nvPr>
        </p:nvGraphicFramePr>
        <p:xfrm>
          <a:off x="1181100" y="2869236"/>
          <a:ext cx="678180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000" dirty="0"/>
                        <a:t>53:4-6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C0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Substitution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2A478CC-D5E8-4B4B-9B95-0F496B167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478815"/>
              </p:ext>
            </p:extLst>
          </p:nvPr>
        </p:nvGraphicFramePr>
        <p:xfrm>
          <a:off x="1181100" y="3579954"/>
          <a:ext cx="678180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000" dirty="0"/>
                        <a:t>53:7-9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C0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Silence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1F5ABF5-4C8D-BB4C-8B7D-D13BA3131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694915"/>
              </p:ext>
            </p:extLst>
          </p:nvPr>
        </p:nvGraphicFramePr>
        <p:xfrm>
          <a:off x="1181100" y="4290672"/>
          <a:ext cx="678180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000" dirty="0"/>
                        <a:t>53:10-12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Triumph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488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DC05C7B-BED4-7942-84C9-20ED5970E3C5}"/>
              </a:ext>
            </a:extLst>
          </p:cNvPr>
          <p:cNvGrpSpPr/>
          <p:nvPr/>
        </p:nvGrpSpPr>
        <p:grpSpPr>
          <a:xfrm>
            <a:off x="914400" y="1219200"/>
            <a:ext cx="889000" cy="914400"/>
            <a:chOff x="1574800" y="1828800"/>
            <a:chExt cx="889000" cy="914400"/>
          </a:xfrm>
        </p:grpSpPr>
        <p:pic>
          <p:nvPicPr>
            <p:cNvPr id="6" name="Picture 5" descr="A close up of a book&#10;&#10;Description automatically generated">
              <a:extLst>
                <a:ext uri="{FF2B5EF4-FFF2-40B4-BE49-F238E27FC236}">
                  <a16:creationId xmlns:a16="http://schemas.microsoft.com/office/drawing/2014/main" id="{DC32FE9C-D760-6A47-ABF0-55131F284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800" y="1835150"/>
              <a:ext cx="889000" cy="9017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C916B9-C8C1-034E-B6E5-3D86D75D0F8F}"/>
                </a:ext>
              </a:extLst>
            </p:cNvPr>
            <p:cNvSpPr/>
            <p:nvPr/>
          </p:nvSpPr>
          <p:spPr>
            <a:xfrm>
              <a:off x="1574800" y="1828800"/>
              <a:ext cx="889000" cy="914400"/>
            </a:xfrm>
            <a:prstGeom prst="rect">
              <a:avLst/>
            </a:prstGeom>
            <a:solidFill>
              <a:srgbClr val="CA5C0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6A3298-BE7B-A34A-B890-39C2A4D346DE}"/>
              </a:ext>
            </a:extLst>
          </p:cNvPr>
          <p:cNvGrpSpPr/>
          <p:nvPr/>
        </p:nvGrpSpPr>
        <p:grpSpPr>
          <a:xfrm>
            <a:off x="9474200" y="2819400"/>
            <a:ext cx="889000" cy="901700"/>
            <a:chOff x="1574800" y="2734733"/>
            <a:chExt cx="889000" cy="901700"/>
          </a:xfrm>
        </p:grpSpPr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57174046-0D99-4542-89EB-2B33CE751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800" y="2734733"/>
              <a:ext cx="889000" cy="889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5D17BE-E6A2-534D-B48C-B85CEE3A4097}"/>
                </a:ext>
              </a:extLst>
            </p:cNvPr>
            <p:cNvSpPr/>
            <p:nvPr/>
          </p:nvSpPr>
          <p:spPr>
            <a:xfrm>
              <a:off x="1574800" y="2734733"/>
              <a:ext cx="889000" cy="901700"/>
            </a:xfrm>
            <a:prstGeom prst="rect">
              <a:avLst/>
            </a:prstGeom>
            <a:solidFill>
              <a:srgbClr val="CA5C0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446CF18-FE67-654F-BC7E-BD568FA29E44}"/>
              </a:ext>
            </a:extLst>
          </p:cNvPr>
          <p:cNvGrpSpPr/>
          <p:nvPr/>
        </p:nvGrpSpPr>
        <p:grpSpPr>
          <a:xfrm>
            <a:off x="914400" y="3014133"/>
            <a:ext cx="889000" cy="901700"/>
            <a:chOff x="1574800" y="3623733"/>
            <a:chExt cx="889000" cy="901700"/>
          </a:xfrm>
        </p:grpSpPr>
        <p:pic>
          <p:nvPicPr>
            <p:cNvPr id="17" name="Picture 16" descr="A brown and white animal&#10;&#10;Description automatically generated">
              <a:extLst>
                <a:ext uri="{FF2B5EF4-FFF2-40B4-BE49-F238E27FC236}">
                  <a16:creationId xmlns:a16="http://schemas.microsoft.com/office/drawing/2014/main" id="{F2C36C52-93DB-7D43-835E-8A48284A96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349"/>
            <a:stretch/>
          </p:blipFill>
          <p:spPr>
            <a:xfrm>
              <a:off x="1574800" y="3632202"/>
              <a:ext cx="889000" cy="87206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39044A-34D1-2644-A770-20F1FC29432E}"/>
                </a:ext>
              </a:extLst>
            </p:cNvPr>
            <p:cNvSpPr/>
            <p:nvPr/>
          </p:nvSpPr>
          <p:spPr>
            <a:xfrm>
              <a:off x="1574800" y="3623733"/>
              <a:ext cx="889000" cy="901700"/>
            </a:xfrm>
            <a:prstGeom prst="rect">
              <a:avLst/>
            </a:prstGeom>
            <a:solidFill>
              <a:srgbClr val="CA5C0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61C77A-E135-A24B-B931-54F8312EBCCA}"/>
              </a:ext>
            </a:extLst>
          </p:cNvPr>
          <p:cNvGrpSpPr/>
          <p:nvPr/>
        </p:nvGrpSpPr>
        <p:grpSpPr>
          <a:xfrm>
            <a:off x="914400" y="3913716"/>
            <a:ext cx="889000" cy="901700"/>
            <a:chOff x="914400" y="3913716"/>
            <a:chExt cx="889000" cy="901700"/>
          </a:xfrm>
        </p:grpSpPr>
        <p:pic>
          <p:nvPicPr>
            <p:cNvPr id="23" name="Picture 22" descr="A close up of a mans face&#10;&#10;Description automatically generated">
              <a:extLst>
                <a:ext uri="{FF2B5EF4-FFF2-40B4-BE49-F238E27FC236}">
                  <a16:creationId xmlns:a16="http://schemas.microsoft.com/office/drawing/2014/main" id="{B42BF71F-84EE-E243-B052-4C418F30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3922185"/>
              <a:ext cx="889000" cy="8890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CCB2DE-2DEC-1440-8334-90F2DE58483A}"/>
                </a:ext>
              </a:extLst>
            </p:cNvPr>
            <p:cNvSpPr/>
            <p:nvPr/>
          </p:nvSpPr>
          <p:spPr>
            <a:xfrm>
              <a:off x="914400" y="3913716"/>
              <a:ext cx="889000" cy="901700"/>
            </a:xfrm>
            <a:prstGeom prst="rect">
              <a:avLst/>
            </a:prstGeom>
            <a:solidFill>
              <a:srgbClr val="CA5C0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D22BECF-0E05-A347-8CD2-F006B6ED7E97}"/>
              </a:ext>
            </a:extLst>
          </p:cNvPr>
          <p:cNvGrpSpPr/>
          <p:nvPr/>
        </p:nvGrpSpPr>
        <p:grpSpPr>
          <a:xfrm>
            <a:off x="914400" y="4802709"/>
            <a:ext cx="889000" cy="901700"/>
            <a:chOff x="914400" y="4813300"/>
            <a:chExt cx="889000" cy="901700"/>
          </a:xfrm>
        </p:grpSpPr>
        <p:pic>
          <p:nvPicPr>
            <p:cNvPr id="31" name="Picture 30" descr="A picture containing window, street, stop, man&#10;&#10;Description automatically generated">
              <a:extLst>
                <a:ext uri="{FF2B5EF4-FFF2-40B4-BE49-F238E27FC236}">
                  <a16:creationId xmlns:a16="http://schemas.microsoft.com/office/drawing/2014/main" id="{1C912401-C2E0-6041-A133-15ADCD650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4817537"/>
              <a:ext cx="889000" cy="88900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CEF4773-49F3-C148-999C-9EE4C0B182EE}"/>
                </a:ext>
              </a:extLst>
            </p:cNvPr>
            <p:cNvSpPr/>
            <p:nvPr/>
          </p:nvSpPr>
          <p:spPr>
            <a:xfrm>
              <a:off x="914400" y="4813300"/>
              <a:ext cx="889000" cy="901700"/>
            </a:xfrm>
            <a:prstGeom prst="rect">
              <a:avLst/>
            </a:prstGeom>
            <a:solidFill>
              <a:srgbClr val="009EC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5AA517-6988-7A40-B0A4-EF6EEA868286}"/>
              </a:ext>
            </a:extLst>
          </p:cNvPr>
          <p:cNvGrpSpPr/>
          <p:nvPr/>
        </p:nvGrpSpPr>
        <p:grpSpPr>
          <a:xfrm>
            <a:off x="914400" y="2114768"/>
            <a:ext cx="889000" cy="901700"/>
            <a:chOff x="5943600" y="269059"/>
            <a:chExt cx="889000" cy="901700"/>
          </a:xfrm>
        </p:grpSpPr>
        <p:pic>
          <p:nvPicPr>
            <p:cNvPr id="25" name="Picture 24" descr="A black and white photo&#10;&#10;Description automatically generated">
              <a:extLst>
                <a:ext uri="{FF2B5EF4-FFF2-40B4-BE49-F238E27FC236}">
                  <a16:creationId xmlns:a16="http://schemas.microsoft.com/office/drawing/2014/main" id="{FB2390EA-0411-774E-B594-21E034002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275409"/>
              <a:ext cx="889000" cy="88900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A4AC062-0645-D847-90F7-36D8E899E9C4}"/>
                </a:ext>
              </a:extLst>
            </p:cNvPr>
            <p:cNvSpPr/>
            <p:nvPr/>
          </p:nvSpPr>
          <p:spPr>
            <a:xfrm>
              <a:off x="5943600" y="269059"/>
              <a:ext cx="889000" cy="901700"/>
            </a:xfrm>
            <a:prstGeom prst="rect">
              <a:avLst/>
            </a:prstGeom>
            <a:solidFill>
              <a:srgbClr val="CA5C0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2EDD34F6-4225-2F4A-A087-785FCA53D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959330"/>
              </p:ext>
            </p:extLst>
          </p:nvPr>
        </p:nvGraphicFramePr>
        <p:xfrm>
          <a:off x="1803400" y="1225549"/>
          <a:ext cx="6781800" cy="872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872063">
                <a:tc>
                  <a:txBody>
                    <a:bodyPr/>
                    <a:lstStyle/>
                    <a:p>
                      <a:r>
                        <a:rPr lang="en-US" sz="4000" b="1" dirty="0"/>
                        <a:t>52:13-15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Astonishment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3F3D5438-A2C7-3D44-A61F-AA21E0A76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620651"/>
              </p:ext>
            </p:extLst>
          </p:nvPr>
        </p:nvGraphicFramePr>
        <p:xfrm>
          <a:off x="1803400" y="2106083"/>
          <a:ext cx="6781800" cy="9016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901698">
                <a:tc>
                  <a:txBody>
                    <a:bodyPr/>
                    <a:lstStyle/>
                    <a:p>
                      <a:r>
                        <a:rPr lang="en-US" sz="4000" b="1" dirty="0"/>
                        <a:t>53:1-3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Rejection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81566A7-21BB-C148-BF43-3FF414693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866065"/>
              </p:ext>
            </p:extLst>
          </p:nvPr>
        </p:nvGraphicFramePr>
        <p:xfrm>
          <a:off x="1803400" y="3005662"/>
          <a:ext cx="6781800" cy="8868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886886">
                <a:tc>
                  <a:txBody>
                    <a:bodyPr/>
                    <a:lstStyle/>
                    <a:p>
                      <a:r>
                        <a:rPr lang="en-US" sz="4000" b="1" dirty="0"/>
                        <a:t>53:4-6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Substitution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F987843-BD58-B34F-ACE5-46ADCDF36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261312"/>
              </p:ext>
            </p:extLst>
          </p:nvPr>
        </p:nvGraphicFramePr>
        <p:xfrm>
          <a:off x="1803400" y="3892545"/>
          <a:ext cx="6781800" cy="8957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895786">
                <a:tc>
                  <a:txBody>
                    <a:bodyPr/>
                    <a:lstStyle/>
                    <a:p>
                      <a:r>
                        <a:rPr lang="en-US" sz="4000" b="1" dirty="0"/>
                        <a:t>53:7-9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Silence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C1226EE-7BD5-2248-BABD-7B1A93CD7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66956"/>
              </p:ext>
            </p:extLst>
          </p:nvPr>
        </p:nvGraphicFramePr>
        <p:xfrm>
          <a:off x="1803400" y="4794248"/>
          <a:ext cx="6781800" cy="908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908052">
                <a:tc>
                  <a:txBody>
                    <a:bodyPr/>
                    <a:lstStyle/>
                    <a:p>
                      <a:r>
                        <a:rPr lang="en-US" sz="4000" b="1" dirty="0"/>
                        <a:t>53:10-12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Triumph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959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4444</TotalTime>
  <Words>335</Words>
  <Application>Microsoft Macintosh PowerPoint</Application>
  <PresentationFormat>On-screen Show (4:3)</PresentationFormat>
  <Paragraphs>91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Avenir Book</vt:lpstr>
      <vt:lpstr>Calibri</vt:lpstr>
      <vt:lpstr>Gabriola</vt:lpstr>
      <vt:lpstr>Office Theme</vt:lpstr>
      <vt:lpstr>APOLOGETICS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Astonishment (52:13-15)</vt:lpstr>
      <vt:lpstr>Rejection (53:1-3)</vt:lpstr>
      <vt:lpstr>Substitution (53:4-6)</vt:lpstr>
      <vt:lpstr>Silence (53:7-9)</vt:lpstr>
      <vt:lpstr>PowerPoint Presentation</vt:lpstr>
      <vt:lpstr>PowerPoint Presentation</vt:lpstr>
      <vt:lpstr>Astonishment (52:13-15)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97</cp:revision>
  <dcterms:created xsi:type="dcterms:W3CDTF">2010-07-14T22:15:37Z</dcterms:created>
  <dcterms:modified xsi:type="dcterms:W3CDTF">2020-11-28T19:36:23Z</dcterms:modified>
</cp:coreProperties>
</file>